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7" r:id="rId2"/>
    <p:sldId id="267" r:id="rId3"/>
    <p:sldId id="282" r:id="rId4"/>
    <p:sldId id="292" r:id="rId5"/>
    <p:sldId id="290" r:id="rId6"/>
    <p:sldId id="270" r:id="rId7"/>
    <p:sldId id="286" r:id="rId8"/>
    <p:sldId id="284" r:id="rId9"/>
    <p:sldId id="269" r:id="rId10"/>
    <p:sldId id="283" r:id="rId11"/>
    <p:sldId id="285" r:id="rId12"/>
    <p:sldId id="291" r:id="rId13"/>
    <p:sldId id="288" r:id="rId14"/>
    <p:sldId id="2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59B238-25F0-4E28-980C-7C76617867FC}" type="doc">
      <dgm:prSet loTypeId="urn:microsoft.com/office/officeart/2005/8/layout/list1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ACA82E7-858F-4B8A-8811-5EB4AA498129}">
      <dgm:prSet phldrT="[Text]"/>
      <dgm:spPr/>
      <dgm:t>
        <a:bodyPr/>
        <a:lstStyle/>
        <a:p>
          <a:pPr algn="just"/>
          <a:r>
            <a:rPr lang="en-US" dirty="0"/>
            <a:t>Tableau Desktop</a:t>
          </a:r>
        </a:p>
      </dgm:t>
    </dgm:pt>
    <dgm:pt modelId="{E6A00A70-A5B3-4659-8C24-6BFC344BC8C1}" type="parTrans" cxnId="{EFC6A215-3219-4DC7-9DA9-5F9B5286E3A2}">
      <dgm:prSet/>
      <dgm:spPr/>
      <dgm:t>
        <a:bodyPr/>
        <a:lstStyle/>
        <a:p>
          <a:pPr algn="just"/>
          <a:endParaRPr lang="en-US"/>
        </a:p>
      </dgm:t>
    </dgm:pt>
    <dgm:pt modelId="{B72B1665-0FDB-4479-9C03-1A8059ABC981}" type="sibTrans" cxnId="{EFC6A215-3219-4DC7-9DA9-5F9B5286E3A2}">
      <dgm:prSet/>
      <dgm:spPr/>
      <dgm:t>
        <a:bodyPr/>
        <a:lstStyle/>
        <a:p>
          <a:pPr algn="just"/>
          <a:endParaRPr lang="en-US"/>
        </a:p>
      </dgm:t>
    </dgm:pt>
    <dgm:pt modelId="{A1BDB3BE-227B-4932-8610-0A12EF77388B}">
      <dgm:prSet/>
      <dgm:spPr/>
      <dgm:t>
        <a:bodyPr/>
        <a:lstStyle/>
        <a:p>
          <a:pPr algn="just"/>
          <a:r>
            <a:rPr lang="en-US" dirty="0"/>
            <a:t>Tableau Online</a:t>
          </a:r>
        </a:p>
      </dgm:t>
    </dgm:pt>
    <dgm:pt modelId="{5921ACF7-EED3-4171-A47A-8EF7E3DD9099}" type="sibTrans" cxnId="{A6D34F1C-13BE-43E9-922B-25E532C2E176}">
      <dgm:prSet/>
      <dgm:spPr/>
      <dgm:t>
        <a:bodyPr/>
        <a:lstStyle/>
        <a:p>
          <a:pPr algn="just"/>
          <a:endParaRPr lang="en-US"/>
        </a:p>
      </dgm:t>
    </dgm:pt>
    <dgm:pt modelId="{FD5327BE-CA0E-4CA2-9FDE-A47351C1E31C}" type="parTrans" cxnId="{A6D34F1C-13BE-43E9-922B-25E532C2E176}">
      <dgm:prSet/>
      <dgm:spPr/>
      <dgm:t>
        <a:bodyPr/>
        <a:lstStyle/>
        <a:p>
          <a:pPr algn="just"/>
          <a:endParaRPr lang="en-US"/>
        </a:p>
      </dgm:t>
    </dgm:pt>
    <dgm:pt modelId="{0D52C4FB-EB6F-4FB7-BEA0-375A45A9AE2B}">
      <dgm:prSet phldrT="[Text]"/>
      <dgm:spPr/>
      <dgm:t>
        <a:bodyPr/>
        <a:lstStyle/>
        <a:p>
          <a:pPr algn="just"/>
          <a:r>
            <a:rPr lang="en-US" dirty="0"/>
            <a:t>Tableau Reader</a:t>
          </a:r>
        </a:p>
      </dgm:t>
    </dgm:pt>
    <dgm:pt modelId="{EE792D10-697F-48B7-B4C5-984F904DEEAF}" type="sibTrans" cxnId="{8D8AA9E4-2309-4F01-BEAD-D835BE9B04D1}">
      <dgm:prSet/>
      <dgm:spPr/>
      <dgm:t>
        <a:bodyPr/>
        <a:lstStyle/>
        <a:p>
          <a:pPr algn="just"/>
          <a:endParaRPr lang="en-US"/>
        </a:p>
      </dgm:t>
    </dgm:pt>
    <dgm:pt modelId="{F82EA034-595D-4CA1-B436-F10B8AD984EF}" type="parTrans" cxnId="{8D8AA9E4-2309-4F01-BEAD-D835BE9B04D1}">
      <dgm:prSet/>
      <dgm:spPr/>
      <dgm:t>
        <a:bodyPr/>
        <a:lstStyle/>
        <a:p>
          <a:pPr algn="just"/>
          <a:endParaRPr lang="en-US"/>
        </a:p>
      </dgm:t>
    </dgm:pt>
    <dgm:pt modelId="{6753CD13-82B1-4D6A-BBB0-1773FA26688F}">
      <dgm:prSet phldrT="[Text]"/>
      <dgm:spPr/>
      <dgm:t>
        <a:bodyPr/>
        <a:lstStyle/>
        <a:p>
          <a:pPr algn="just"/>
          <a:r>
            <a:rPr lang="en-US" dirty="0"/>
            <a:t>Tableau Public</a:t>
          </a:r>
        </a:p>
      </dgm:t>
    </dgm:pt>
    <dgm:pt modelId="{9029E295-2137-433C-A774-AAD8BCB9F10F}" type="sibTrans" cxnId="{10D92BD3-0D6C-4954-BE49-FB40708B6990}">
      <dgm:prSet/>
      <dgm:spPr/>
      <dgm:t>
        <a:bodyPr/>
        <a:lstStyle/>
        <a:p>
          <a:pPr algn="just"/>
          <a:endParaRPr lang="en-US"/>
        </a:p>
      </dgm:t>
    </dgm:pt>
    <dgm:pt modelId="{3D6E46F5-F829-476E-989E-A5D1C593AEBD}" type="parTrans" cxnId="{10D92BD3-0D6C-4954-BE49-FB40708B6990}">
      <dgm:prSet/>
      <dgm:spPr/>
      <dgm:t>
        <a:bodyPr/>
        <a:lstStyle/>
        <a:p>
          <a:pPr algn="just"/>
          <a:endParaRPr lang="en-US"/>
        </a:p>
      </dgm:t>
    </dgm:pt>
    <dgm:pt modelId="{4008ED68-20AE-48D8-8190-7374350D3B89}">
      <dgm:prSet/>
      <dgm:spPr/>
      <dgm:t>
        <a:bodyPr/>
        <a:lstStyle/>
        <a:p>
          <a:pPr algn="l"/>
          <a:r>
            <a:rPr lang="en-US" dirty="0"/>
            <a:t>Tableau Server</a:t>
          </a:r>
        </a:p>
      </dgm:t>
    </dgm:pt>
    <dgm:pt modelId="{DCF1E964-2B1E-4E85-BF30-4FD5ACB5581E}" type="sibTrans" cxnId="{A292502A-165A-450A-9AE4-A78BCCAACACB}">
      <dgm:prSet/>
      <dgm:spPr/>
      <dgm:t>
        <a:bodyPr/>
        <a:lstStyle/>
        <a:p>
          <a:pPr algn="just"/>
          <a:endParaRPr lang="en-US"/>
        </a:p>
      </dgm:t>
    </dgm:pt>
    <dgm:pt modelId="{41211406-889C-41A9-9E50-86BC1D032705}" type="parTrans" cxnId="{A292502A-165A-450A-9AE4-A78BCCAACACB}">
      <dgm:prSet/>
      <dgm:spPr/>
      <dgm:t>
        <a:bodyPr/>
        <a:lstStyle/>
        <a:p>
          <a:pPr algn="just"/>
          <a:endParaRPr lang="en-US"/>
        </a:p>
      </dgm:t>
    </dgm:pt>
    <dgm:pt modelId="{4E7CF820-D3ED-4901-B607-1F08A20AEED7}" type="pres">
      <dgm:prSet presAssocID="{4B59B238-25F0-4E28-980C-7C76617867FC}" presName="linear" presStyleCnt="0">
        <dgm:presLayoutVars>
          <dgm:dir/>
          <dgm:animLvl val="lvl"/>
          <dgm:resizeHandles val="exact"/>
        </dgm:presLayoutVars>
      </dgm:prSet>
      <dgm:spPr/>
    </dgm:pt>
    <dgm:pt modelId="{C7DE9D54-38F0-40E3-8CA8-26DE86D78509}" type="pres">
      <dgm:prSet presAssocID="{9ACA82E7-858F-4B8A-8811-5EB4AA498129}" presName="parentLin" presStyleCnt="0"/>
      <dgm:spPr/>
    </dgm:pt>
    <dgm:pt modelId="{2A7E03B3-8D79-494A-81AC-0096929F40C1}" type="pres">
      <dgm:prSet presAssocID="{9ACA82E7-858F-4B8A-8811-5EB4AA498129}" presName="parentLeftMargin" presStyleLbl="node1" presStyleIdx="0" presStyleCnt="5"/>
      <dgm:spPr/>
    </dgm:pt>
    <dgm:pt modelId="{B6FA2771-0EFB-4EEB-976A-2EF5BA4558F1}" type="pres">
      <dgm:prSet presAssocID="{9ACA82E7-858F-4B8A-8811-5EB4AA498129}" presName="parentText" presStyleLbl="node1" presStyleIdx="0" presStyleCnt="5" custScaleX="54068">
        <dgm:presLayoutVars>
          <dgm:chMax val="0"/>
          <dgm:bulletEnabled val="1"/>
        </dgm:presLayoutVars>
      </dgm:prSet>
      <dgm:spPr/>
    </dgm:pt>
    <dgm:pt modelId="{D05F7576-B0DD-43BF-95B5-9444681CE131}" type="pres">
      <dgm:prSet presAssocID="{9ACA82E7-858F-4B8A-8811-5EB4AA498129}" presName="negativeSpace" presStyleCnt="0"/>
      <dgm:spPr/>
    </dgm:pt>
    <dgm:pt modelId="{92E58E5A-AD8B-4160-95FE-C04CD80A802B}" type="pres">
      <dgm:prSet presAssocID="{9ACA82E7-858F-4B8A-8811-5EB4AA498129}" presName="childText" presStyleLbl="conFgAcc1" presStyleIdx="0" presStyleCnt="5" custScaleX="67440">
        <dgm:presLayoutVars>
          <dgm:bulletEnabled val="1"/>
        </dgm:presLayoutVars>
      </dgm:prSet>
      <dgm:spPr/>
    </dgm:pt>
    <dgm:pt modelId="{7C29BDCF-089B-408B-8F53-A4411F419633}" type="pres">
      <dgm:prSet presAssocID="{B72B1665-0FDB-4479-9C03-1A8059ABC981}" presName="spaceBetweenRectangles" presStyleCnt="0"/>
      <dgm:spPr/>
    </dgm:pt>
    <dgm:pt modelId="{65FA22E1-8BDD-4113-9D60-BA32E71FAB04}" type="pres">
      <dgm:prSet presAssocID="{4008ED68-20AE-48D8-8190-7374350D3B89}" presName="parentLin" presStyleCnt="0"/>
      <dgm:spPr/>
    </dgm:pt>
    <dgm:pt modelId="{2AF34DAA-FF87-4E0B-8BB4-0F41524EBD26}" type="pres">
      <dgm:prSet presAssocID="{4008ED68-20AE-48D8-8190-7374350D3B89}" presName="parentLeftMargin" presStyleLbl="node1" presStyleIdx="0" presStyleCnt="5"/>
      <dgm:spPr/>
    </dgm:pt>
    <dgm:pt modelId="{C6166ECA-B1F2-485F-84C9-CA051A68C51F}" type="pres">
      <dgm:prSet presAssocID="{4008ED68-20AE-48D8-8190-7374350D3B89}" presName="parentText" presStyleLbl="node1" presStyleIdx="1" presStyleCnt="5" custScaleX="54021">
        <dgm:presLayoutVars>
          <dgm:chMax val="0"/>
          <dgm:bulletEnabled val="1"/>
        </dgm:presLayoutVars>
      </dgm:prSet>
      <dgm:spPr/>
    </dgm:pt>
    <dgm:pt modelId="{386F2BD4-95D5-424A-9C55-299F95F98E12}" type="pres">
      <dgm:prSet presAssocID="{4008ED68-20AE-48D8-8190-7374350D3B89}" presName="negativeSpace" presStyleCnt="0"/>
      <dgm:spPr/>
    </dgm:pt>
    <dgm:pt modelId="{CE4CDB5D-9E80-475B-940C-340D18F88322}" type="pres">
      <dgm:prSet presAssocID="{4008ED68-20AE-48D8-8190-7374350D3B89}" presName="childText" presStyleLbl="conFgAcc1" presStyleIdx="1" presStyleCnt="5" custScaleX="67399">
        <dgm:presLayoutVars>
          <dgm:bulletEnabled val="1"/>
        </dgm:presLayoutVars>
      </dgm:prSet>
      <dgm:spPr/>
    </dgm:pt>
    <dgm:pt modelId="{2BA66056-69EA-402E-B679-A3E120B93137}" type="pres">
      <dgm:prSet presAssocID="{DCF1E964-2B1E-4E85-BF30-4FD5ACB5581E}" presName="spaceBetweenRectangles" presStyleCnt="0"/>
      <dgm:spPr/>
    </dgm:pt>
    <dgm:pt modelId="{F7D30D54-9CD4-4006-AFC7-2B1687686357}" type="pres">
      <dgm:prSet presAssocID="{A1BDB3BE-227B-4932-8610-0A12EF77388B}" presName="parentLin" presStyleCnt="0"/>
      <dgm:spPr/>
    </dgm:pt>
    <dgm:pt modelId="{DC3B1FEA-1E9B-4AA4-BAF3-5DDB770E81FC}" type="pres">
      <dgm:prSet presAssocID="{A1BDB3BE-227B-4932-8610-0A12EF77388B}" presName="parentLeftMargin" presStyleLbl="node1" presStyleIdx="1" presStyleCnt="5"/>
      <dgm:spPr/>
    </dgm:pt>
    <dgm:pt modelId="{AAAD9C5D-A873-4EF1-99B0-7307224DA468}" type="pres">
      <dgm:prSet presAssocID="{A1BDB3BE-227B-4932-8610-0A12EF77388B}" presName="parentText" presStyleLbl="node1" presStyleIdx="2" presStyleCnt="5" custScaleX="54183">
        <dgm:presLayoutVars>
          <dgm:chMax val="0"/>
          <dgm:bulletEnabled val="1"/>
        </dgm:presLayoutVars>
      </dgm:prSet>
      <dgm:spPr/>
    </dgm:pt>
    <dgm:pt modelId="{BE70E5C1-7F57-4D2E-9766-4DDE5273E593}" type="pres">
      <dgm:prSet presAssocID="{A1BDB3BE-227B-4932-8610-0A12EF77388B}" presName="negativeSpace" presStyleCnt="0"/>
      <dgm:spPr/>
    </dgm:pt>
    <dgm:pt modelId="{C29CA8BC-9D2E-4BA7-AF9B-634F968A2C3D}" type="pres">
      <dgm:prSet presAssocID="{A1BDB3BE-227B-4932-8610-0A12EF77388B}" presName="childText" presStyleLbl="conFgAcc1" presStyleIdx="2" presStyleCnt="5" custScaleX="67095">
        <dgm:presLayoutVars>
          <dgm:bulletEnabled val="1"/>
        </dgm:presLayoutVars>
      </dgm:prSet>
      <dgm:spPr/>
    </dgm:pt>
    <dgm:pt modelId="{4C1AB82E-EAB3-4C23-9B99-C2CC9A0A0C52}" type="pres">
      <dgm:prSet presAssocID="{5921ACF7-EED3-4171-A47A-8EF7E3DD9099}" presName="spaceBetweenRectangles" presStyleCnt="0"/>
      <dgm:spPr/>
    </dgm:pt>
    <dgm:pt modelId="{CBC14736-DBA3-4B5F-8F74-64631109837B}" type="pres">
      <dgm:prSet presAssocID="{0D52C4FB-EB6F-4FB7-BEA0-375A45A9AE2B}" presName="parentLin" presStyleCnt="0"/>
      <dgm:spPr/>
    </dgm:pt>
    <dgm:pt modelId="{5BA02B54-3928-4EB3-8DE1-FCA175F28E39}" type="pres">
      <dgm:prSet presAssocID="{0D52C4FB-EB6F-4FB7-BEA0-375A45A9AE2B}" presName="parentLeftMargin" presStyleLbl="node1" presStyleIdx="2" presStyleCnt="5"/>
      <dgm:spPr/>
    </dgm:pt>
    <dgm:pt modelId="{0B2FBE42-9897-4151-9D64-EFD96CA2A699}" type="pres">
      <dgm:prSet presAssocID="{0D52C4FB-EB6F-4FB7-BEA0-375A45A9AE2B}" presName="parentText" presStyleLbl="node1" presStyleIdx="3" presStyleCnt="5" custScaleX="53603">
        <dgm:presLayoutVars>
          <dgm:chMax val="0"/>
          <dgm:bulletEnabled val="1"/>
        </dgm:presLayoutVars>
      </dgm:prSet>
      <dgm:spPr/>
    </dgm:pt>
    <dgm:pt modelId="{76523311-43EB-4A8B-8F88-B5E83C25D588}" type="pres">
      <dgm:prSet presAssocID="{0D52C4FB-EB6F-4FB7-BEA0-375A45A9AE2B}" presName="negativeSpace" presStyleCnt="0"/>
      <dgm:spPr/>
    </dgm:pt>
    <dgm:pt modelId="{751BC5E9-B5A1-4C6F-A05A-EF2228FFB6B8}" type="pres">
      <dgm:prSet presAssocID="{0D52C4FB-EB6F-4FB7-BEA0-375A45A9AE2B}" presName="childText" presStyleLbl="conFgAcc1" presStyleIdx="3" presStyleCnt="5" custScaleX="66911">
        <dgm:presLayoutVars>
          <dgm:bulletEnabled val="1"/>
        </dgm:presLayoutVars>
      </dgm:prSet>
      <dgm:spPr/>
    </dgm:pt>
    <dgm:pt modelId="{AEC83198-BC9C-4AF3-B7A0-0158DB059643}" type="pres">
      <dgm:prSet presAssocID="{EE792D10-697F-48B7-B4C5-984F904DEEAF}" presName="spaceBetweenRectangles" presStyleCnt="0"/>
      <dgm:spPr/>
    </dgm:pt>
    <dgm:pt modelId="{0A01B8C1-E424-458C-857F-9A15BCCC3C8B}" type="pres">
      <dgm:prSet presAssocID="{6753CD13-82B1-4D6A-BBB0-1773FA26688F}" presName="parentLin" presStyleCnt="0"/>
      <dgm:spPr/>
    </dgm:pt>
    <dgm:pt modelId="{2CB09045-836B-4578-85FE-DE5DA2E6E88D}" type="pres">
      <dgm:prSet presAssocID="{6753CD13-82B1-4D6A-BBB0-1773FA26688F}" presName="parentLeftMargin" presStyleLbl="node1" presStyleIdx="3" presStyleCnt="5"/>
      <dgm:spPr/>
    </dgm:pt>
    <dgm:pt modelId="{86137E27-CF94-4FAF-98A4-52D7CD8D67EB}" type="pres">
      <dgm:prSet presAssocID="{6753CD13-82B1-4D6A-BBB0-1773FA26688F}" presName="parentText" presStyleLbl="node1" presStyleIdx="4" presStyleCnt="5" custScaleX="53951">
        <dgm:presLayoutVars>
          <dgm:chMax val="0"/>
          <dgm:bulletEnabled val="1"/>
        </dgm:presLayoutVars>
      </dgm:prSet>
      <dgm:spPr/>
    </dgm:pt>
    <dgm:pt modelId="{5D3098ED-5AE8-4D71-9B79-2B5FD51CDD2B}" type="pres">
      <dgm:prSet presAssocID="{6753CD13-82B1-4D6A-BBB0-1773FA26688F}" presName="negativeSpace" presStyleCnt="0"/>
      <dgm:spPr/>
    </dgm:pt>
    <dgm:pt modelId="{76162935-4D34-4D5A-BFAC-50477F742D5B}" type="pres">
      <dgm:prSet presAssocID="{6753CD13-82B1-4D6A-BBB0-1773FA26688F}" presName="childText" presStyleLbl="conFgAcc1" presStyleIdx="4" presStyleCnt="5" custScaleX="66871">
        <dgm:presLayoutVars>
          <dgm:bulletEnabled val="1"/>
        </dgm:presLayoutVars>
      </dgm:prSet>
      <dgm:spPr/>
    </dgm:pt>
  </dgm:ptLst>
  <dgm:cxnLst>
    <dgm:cxn modelId="{51B05213-C675-4AB2-9F27-8F75A445BC3A}" type="presOf" srcId="{4008ED68-20AE-48D8-8190-7374350D3B89}" destId="{2AF34DAA-FF87-4E0B-8BB4-0F41524EBD26}" srcOrd="0" destOrd="0" presId="urn:microsoft.com/office/officeart/2005/8/layout/list1"/>
    <dgm:cxn modelId="{EFC6A215-3219-4DC7-9DA9-5F9B5286E3A2}" srcId="{4B59B238-25F0-4E28-980C-7C76617867FC}" destId="{9ACA82E7-858F-4B8A-8811-5EB4AA498129}" srcOrd="0" destOrd="0" parTransId="{E6A00A70-A5B3-4659-8C24-6BFC344BC8C1}" sibTransId="{B72B1665-0FDB-4479-9C03-1A8059ABC981}"/>
    <dgm:cxn modelId="{A6D34F1C-13BE-43E9-922B-25E532C2E176}" srcId="{4B59B238-25F0-4E28-980C-7C76617867FC}" destId="{A1BDB3BE-227B-4932-8610-0A12EF77388B}" srcOrd="2" destOrd="0" parTransId="{FD5327BE-CA0E-4CA2-9FDE-A47351C1E31C}" sibTransId="{5921ACF7-EED3-4171-A47A-8EF7E3DD9099}"/>
    <dgm:cxn modelId="{0907D125-0F42-4B0B-8969-771BB864398D}" type="presOf" srcId="{0D52C4FB-EB6F-4FB7-BEA0-375A45A9AE2B}" destId="{5BA02B54-3928-4EB3-8DE1-FCA175F28E39}" srcOrd="0" destOrd="0" presId="urn:microsoft.com/office/officeart/2005/8/layout/list1"/>
    <dgm:cxn modelId="{A292502A-165A-450A-9AE4-A78BCCAACACB}" srcId="{4B59B238-25F0-4E28-980C-7C76617867FC}" destId="{4008ED68-20AE-48D8-8190-7374350D3B89}" srcOrd="1" destOrd="0" parTransId="{41211406-889C-41A9-9E50-86BC1D032705}" sibTransId="{DCF1E964-2B1E-4E85-BF30-4FD5ACB5581E}"/>
    <dgm:cxn modelId="{E9DAC430-58DF-4592-9E07-9F0DE8E8BF1D}" type="presOf" srcId="{6753CD13-82B1-4D6A-BBB0-1773FA26688F}" destId="{86137E27-CF94-4FAF-98A4-52D7CD8D67EB}" srcOrd="1" destOrd="0" presId="urn:microsoft.com/office/officeart/2005/8/layout/list1"/>
    <dgm:cxn modelId="{E4D8F037-91B5-426A-A04B-8CE1CD0B6F70}" type="presOf" srcId="{9ACA82E7-858F-4B8A-8811-5EB4AA498129}" destId="{B6FA2771-0EFB-4EEB-976A-2EF5BA4558F1}" srcOrd="1" destOrd="0" presId="urn:microsoft.com/office/officeart/2005/8/layout/list1"/>
    <dgm:cxn modelId="{27C86943-52D3-4BCF-AC5F-ED43ABD57E3E}" type="presOf" srcId="{4B59B238-25F0-4E28-980C-7C76617867FC}" destId="{4E7CF820-D3ED-4901-B607-1F08A20AEED7}" srcOrd="0" destOrd="0" presId="urn:microsoft.com/office/officeart/2005/8/layout/list1"/>
    <dgm:cxn modelId="{423CDC70-3C7E-4CAF-A02B-E4E039BC0032}" type="presOf" srcId="{0D52C4FB-EB6F-4FB7-BEA0-375A45A9AE2B}" destId="{0B2FBE42-9897-4151-9D64-EFD96CA2A699}" srcOrd="1" destOrd="0" presId="urn:microsoft.com/office/officeart/2005/8/layout/list1"/>
    <dgm:cxn modelId="{E15F2795-D31F-4447-8497-F586DA0E09CB}" type="presOf" srcId="{A1BDB3BE-227B-4932-8610-0A12EF77388B}" destId="{DC3B1FEA-1E9B-4AA4-BAF3-5DDB770E81FC}" srcOrd="0" destOrd="0" presId="urn:microsoft.com/office/officeart/2005/8/layout/list1"/>
    <dgm:cxn modelId="{5AE605A5-8409-4C79-B0A9-598CB81FBE4D}" type="presOf" srcId="{A1BDB3BE-227B-4932-8610-0A12EF77388B}" destId="{AAAD9C5D-A873-4EF1-99B0-7307224DA468}" srcOrd="1" destOrd="0" presId="urn:microsoft.com/office/officeart/2005/8/layout/list1"/>
    <dgm:cxn modelId="{CD6C1EB3-471A-4CC6-A886-387F9484401F}" type="presOf" srcId="{6753CD13-82B1-4D6A-BBB0-1773FA26688F}" destId="{2CB09045-836B-4578-85FE-DE5DA2E6E88D}" srcOrd="0" destOrd="0" presId="urn:microsoft.com/office/officeart/2005/8/layout/list1"/>
    <dgm:cxn modelId="{10D92BD3-0D6C-4954-BE49-FB40708B6990}" srcId="{4B59B238-25F0-4E28-980C-7C76617867FC}" destId="{6753CD13-82B1-4D6A-BBB0-1773FA26688F}" srcOrd="4" destOrd="0" parTransId="{3D6E46F5-F829-476E-989E-A5D1C593AEBD}" sibTransId="{9029E295-2137-433C-A774-AAD8BCB9F10F}"/>
    <dgm:cxn modelId="{5F5425E3-9FEF-455E-8398-04A3E3971F79}" type="presOf" srcId="{4008ED68-20AE-48D8-8190-7374350D3B89}" destId="{C6166ECA-B1F2-485F-84C9-CA051A68C51F}" srcOrd="1" destOrd="0" presId="urn:microsoft.com/office/officeart/2005/8/layout/list1"/>
    <dgm:cxn modelId="{8D8AA9E4-2309-4F01-BEAD-D835BE9B04D1}" srcId="{4B59B238-25F0-4E28-980C-7C76617867FC}" destId="{0D52C4FB-EB6F-4FB7-BEA0-375A45A9AE2B}" srcOrd="3" destOrd="0" parTransId="{F82EA034-595D-4CA1-B436-F10B8AD984EF}" sibTransId="{EE792D10-697F-48B7-B4C5-984F904DEEAF}"/>
    <dgm:cxn modelId="{B129B4E5-046C-4489-AABD-40B0C42A0AC2}" type="presOf" srcId="{9ACA82E7-858F-4B8A-8811-5EB4AA498129}" destId="{2A7E03B3-8D79-494A-81AC-0096929F40C1}" srcOrd="0" destOrd="0" presId="urn:microsoft.com/office/officeart/2005/8/layout/list1"/>
    <dgm:cxn modelId="{7682152D-A46B-4A36-9EA8-13B29A5FBA9C}" type="presParOf" srcId="{4E7CF820-D3ED-4901-B607-1F08A20AEED7}" destId="{C7DE9D54-38F0-40E3-8CA8-26DE86D78509}" srcOrd="0" destOrd="0" presId="urn:microsoft.com/office/officeart/2005/8/layout/list1"/>
    <dgm:cxn modelId="{A5A9C4C3-3CC4-44A7-A457-BC6E4463DC5B}" type="presParOf" srcId="{C7DE9D54-38F0-40E3-8CA8-26DE86D78509}" destId="{2A7E03B3-8D79-494A-81AC-0096929F40C1}" srcOrd="0" destOrd="0" presId="urn:microsoft.com/office/officeart/2005/8/layout/list1"/>
    <dgm:cxn modelId="{B3BC8263-FE31-41D0-B525-82DE65A243AA}" type="presParOf" srcId="{C7DE9D54-38F0-40E3-8CA8-26DE86D78509}" destId="{B6FA2771-0EFB-4EEB-976A-2EF5BA4558F1}" srcOrd="1" destOrd="0" presId="urn:microsoft.com/office/officeart/2005/8/layout/list1"/>
    <dgm:cxn modelId="{3F94F720-4D48-42FB-8E87-87D209ED35D8}" type="presParOf" srcId="{4E7CF820-D3ED-4901-B607-1F08A20AEED7}" destId="{D05F7576-B0DD-43BF-95B5-9444681CE131}" srcOrd="1" destOrd="0" presId="urn:microsoft.com/office/officeart/2005/8/layout/list1"/>
    <dgm:cxn modelId="{832A125B-B893-43BF-92B3-A9EBE1E4DB8C}" type="presParOf" srcId="{4E7CF820-D3ED-4901-B607-1F08A20AEED7}" destId="{92E58E5A-AD8B-4160-95FE-C04CD80A802B}" srcOrd="2" destOrd="0" presId="urn:microsoft.com/office/officeart/2005/8/layout/list1"/>
    <dgm:cxn modelId="{ECB695B4-CBF5-46DB-B342-AC8F8658C305}" type="presParOf" srcId="{4E7CF820-D3ED-4901-B607-1F08A20AEED7}" destId="{7C29BDCF-089B-408B-8F53-A4411F419633}" srcOrd="3" destOrd="0" presId="urn:microsoft.com/office/officeart/2005/8/layout/list1"/>
    <dgm:cxn modelId="{940A9EE6-F051-49FF-B543-80BEEA8ABB2A}" type="presParOf" srcId="{4E7CF820-D3ED-4901-B607-1F08A20AEED7}" destId="{65FA22E1-8BDD-4113-9D60-BA32E71FAB04}" srcOrd="4" destOrd="0" presId="urn:microsoft.com/office/officeart/2005/8/layout/list1"/>
    <dgm:cxn modelId="{CF18D151-2A07-4541-ACBB-E211CCC720F9}" type="presParOf" srcId="{65FA22E1-8BDD-4113-9D60-BA32E71FAB04}" destId="{2AF34DAA-FF87-4E0B-8BB4-0F41524EBD26}" srcOrd="0" destOrd="0" presId="urn:microsoft.com/office/officeart/2005/8/layout/list1"/>
    <dgm:cxn modelId="{33DEE868-20E5-4B79-BB76-A5A71DE22B33}" type="presParOf" srcId="{65FA22E1-8BDD-4113-9D60-BA32E71FAB04}" destId="{C6166ECA-B1F2-485F-84C9-CA051A68C51F}" srcOrd="1" destOrd="0" presId="urn:microsoft.com/office/officeart/2005/8/layout/list1"/>
    <dgm:cxn modelId="{8BA447D0-B3D9-4A69-8322-018762CB8542}" type="presParOf" srcId="{4E7CF820-D3ED-4901-B607-1F08A20AEED7}" destId="{386F2BD4-95D5-424A-9C55-299F95F98E12}" srcOrd="5" destOrd="0" presId="urn:microsoft.com/office/officeart/2005/8/layout/list1"/>
    <dgm:cxn modelId="{43D799B6-F942-4E2D-A6C1-C703F5297465}" type="presParOf" srcId="{4E7CF820-D3ED-4901-B607-1F08A20AEED7}" destId="{CE4CDB5D-9E80-475B-940C-340D18F88322}" srcOrd="6" destOrd="0" presId="urn:microsoft.com/office/officeart/2005/8/layout/list1"/>
    <dgm:cxn modelId="{F6560251-FDBA-48CF-8225-0E9D53D787F6}" type="presParOf" srcId="{4E7CF820-D3ED-4901-B607-1F08A20AEED7}" destId="{2BA66056-69EA-402E-B679-A3E120B93137}" srcOrd="7" destOrd="0" presId="urn:microsoft.com/office/officeart/2005/8/layout/list1"/>
    <dgm:cxn modelId="{B3317D5F-EE7B-4D0F-9EB8-59BDEFBE34A7}" type="presParOf" srcId="{4E7CF820-D3ED-4901-B607-1F08A20AEED7}" destId="{F7D30D54-9CD4-4006-AFC7-2B1687686357}" srcOrd="8" destOrd="0" presId="urn:microsoft.com/office/officeart/2005/8/layout/list1"/>
    <dgm:cxn modelId="{FA91A658-A084-4F6F-982A-376FC7ED8FE3}" type="presParOf" srcId="{F7D30D54-9CD4-4006-AFC7-2B1687686357}" destId="{DC3B1FEA-1E9B-4AA4-BAF3-5DDB770E81FC}" srcOrd="0" destOrd="0" presId="urn:microsoft.com/office/officeart/2005/8/layout/list1"/>
    <dgm:cxn modelId="{CD006960-FEB7-4536-89DC-BAE12000A9BC}" type="presParOf" srcId="{F7D30D54-9CD4-4006-AFC7-2B1687686357}" destId="{AAAD9C5D-A873-4EF1-99B0-7307224DA468}" srcOrd="1" destOrd="0" presId="urn:microsoft.com/office/officeart/2005/8/layout/list1"/>
    <dgm:cxn modelId="{4A81E2C0-7A1F-42E3-885C-3C8DAA9B8E90}" type="presParOf" srcId="{4E7CF820-D3ED-4901-B607-1F08A20AEED7}" destId="{BE70E5C1-7F57-4D2E-9766-4DDE5273E593}" srcOrd="9" destOrd="0" presId="urn:microsoft.com/office/officeart/2005/8/layout/list1"/>
    <dgm:cxn modelId="{917BA711-F92E-4E65-9DFD-1FF05424F64C}" type="presParOf" srcId="{4E7CF820-D3ED-4901-B607-1F08A20AEED7}" destId="{C29CA8BC-9D2E-4BA7-AF9B-634F968A2C3D}" srcOrd="10" destOrd="0" presId="urn:microsoft.com/office/officeart/2005/8/layout/list1"/>
    <dgm:cxn modelId="{F327D5DC-EA2C-4B06-BD16-A3BE1B6C3959}" type="presParOf" srcId="{4E7CF820-D3ED-4901-B607-1F08A20AEED7}" destId="{4C1AB82E-EAB3-4C23-9B99-C2CC9A0A0C52}" srcOrd="11" destOrd="0" presId="urn:microsoft.com/office/officeart/2005/8/layout/list1"/>
    <dgm:cxn modelId="{97833B1B-3A4D-459E-A322-CDF7BE307AC9}" type="presParOf" srcId="{4E7CF820-D3ED-4901-B607-1F08A20AEED7}" destId="{CBC14736-DBA3-4B5F-8F74-64631109837B}" srcOrd="12" destOrd="0" presId="urn:microsoft.com/office/officeart/2005/8/layout/list1"/>
    <dgm:cxn modelId="{3E016891-B5B7-4363-941B-08F80FFB54E9}" type="presParOf" srcId="{CBC14736-DBA3-4B5F-8F74-64631109837B}" destId="{5BA02B54-3928-4EB3-8DE1-FCA175F28E39}" srcOrd="0" destOrd="0" presId="urn:microsoft.com/office/officeart/2005/8/layout/list1"/>
    <dgm:cxn modelId="{AA94CA0A-6E05-4D2E-8B6A-D3D9018EA738}" type="presParOf" srcId="{CBC14736-DBA3-4B5F-8F74-64631109837B}" destId="{0B2FBE42-9897-4151-9D64-EFD96CA2A699}" srcOrd="1" destOrd="0" presId="urn:microsoft.com/office/officeart/2005/8/layout/list1"/>
    <dgm:cxn modelId="{35B82686-0984-4463-8311-ADBDA01494BD}" type="presParOf" srcId="{4E7CF820-D3ED-4901-B607-1F08A20AEED7}" destId="{76523311-43EB-4A8B-8F88-B5E83C25D588}" srcOrd="13" destOrd="0" presId="urn:microsoft.com/office/officeart/2005/8/layout/list1"/>
    <dgm:cxn modelId="{3CA7AB35-C973-4139-BFC4-537EDF1FADB5}" type="presParOf" srcId="{4E7CF820-D3ED-4901-B607-1F08A20AEED7}" destId="{751BC5E9-B5A1-4C6F-A05A-EF2228FFB6B8}" srcOrd="14" destOrd="0" presId="urn:microsoft.com/office/officeart/2005/8/layout/list1"/>
    <dgm:cxn modelId="{2F917DDA-82A4-4D49-A397-DC46E660E066}" type="presParOf" srcId="{4E7CF820-D3ED-4901-B607-1F08A20AEED7}" destId="{AEC83198-BC9C-4AF3-B7A0-0158DB059643}" srcOrd="15" destOrd="0" presId="urn:microsoft.com/office/officeart/2005/8/layout/list1"/>
    <dgm:cxn modelId="{9AE41D7B-653F-494E-91C0-23B4D5DC2F10}" type="presParOf" srcId="{4E7CF820-D3ED-4901-B607-1F08A20AEED7}" destId="{0A01B8C1-E424-458C-857F-9A15BCCC3C8B}" srcOrd="16" destOrd="0" presId="urn:microsoft.com/office/officeart/2005/8/layout/list1"/>
    <dgm:cxn modelId="{6A43AF4C-4285-411E-8EEB-F949EA5A893B}" type="presParOf" srcId="{0A01B8C1-E424-458C-857F-9A15BCCC3C8B}" destId="{2CB09045-836B-4578-85FE-DE5DA2E6E88D}" srcOrd="0" destOrd="0" presId="urn:microsoft.com/office/officeart/2005/8/layout/list1"/>
    <dgm:cxn modelId="{4EBE252B-21AE-4E48-925D-73002E1CC2F9}" type="presParOf" srcId="{0A01B8C1-E424-458C-857F-9A15BCCC3C8B}" destId="{86137E27-CF94-4FAF-98A4-52D7CD8D67EB}" srcOrd="1" destOrd="0" presId="urn:microsoft.com/office/officeart/2005/8/layout/list1"/>
    <dgm:cxn modelId="{3993296F-D928-44C1-929A-B6BA09B7D822}" type="presParOf" srcId="{4E7CF820-D3ED-4901-B607-1F08A20AEED7}" destId="{5D3098ED-5AE8-4D71-9B79-2B5FD51CDD2B}" srcOrd="17" destOrd="0" presId="urn:microsoft.com/office/officeart/2005/8/layout/list1"/>
    <dgm:cxn modelId="{2E4216B6-3D51-4A15-90AE-BEFD4D56E9A4}" type="presParOf" srcId="{4E7CF820-D3ED-4901-B607-1F08A20AEED7}" destId="{76162935-4D34-4D5A-BFAC-50477F742D5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58E5A-AD8B-4160-95FE-C04CD80A802B}">
      <dsp:nvSpPr>
        <dsp:cNvPr id="0" name=""/>
        <dsp:cNvSpPr/>
      </dsp:nvSpPr>
      <dsp:spPr>
        <a:xfrm>
          <a:off x="0" y="330479"/>
          <a:ext cx="647504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6FA2771-0EFB-4EEB-976A-2EF5BA4558F1}">
      <dsp:nvSpPr>
        <dsp:cNvPr id="0" name=""/>
        <dsp:cNvSpPr/>
      </dsp:nvSpPr>
      <dsp:spPr>
        <a:xfrm>
          <a:off x="480060" y="64799"/>
          <a:ext cx="3633823" cy="5313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Tableau Desktop</a:t>
          </a:r>
        </a:p>
      </dsp:txBody>
      <dsp:txXfrm>
        <a:off x="505999" y="90738"/>
        <a:ext cx="3581945" cy="479482"/>
      </dsp:txXfrm>
    </dsp:sp>
    <dsp:sp modelId="{CE4CDB5D-9E80-475B-940C-340D18F88322}">
      <dsp:nvSpPr>
        <dsp:cNvPr id="0" name=""/>
        <dsp:cNvSpPr/>
      </dsp:nvSpPr>
      <dsp:spPr>
        <a:xfrm>
          <a:off x="0" y="1146959"/>
          <a:ext cx="647111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3562510"/>
              <a:satOff val="-1546"/>
              <a:lumOff val="-215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166ECA-B1F2-485F-84C9-CA051A68C51F}">
      <dsp:nvSpPr>
        <dsp:cNvPr id="0" name=""/>
        <dsp:cNvSpPr/>
      </dsp:nvSpPr>
      <dsp:spPr>
        <a:xfrm>
          <a:off x="480060" y="881279"/>
          <a:ext cx="3630664" cy="531360"/>
        </a:xfrm>
        <a:prstGeom prst="roundRect">
          <a:avLst/>
        </a:prstGeom>
        <a:gradFill rotWithShape="0">
          <a:gsLst>
            <a:gs pos="0">
              <a:schemeClr val="accent5">
                <a:hueOff val="3562510"/>
                <a:satOff val="-1546"/>
                <a:lumOff val="-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562510"/>
                <a:satOff val="-1546"/>
                <a:lumOff val="-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562510"/>
                <a:satOff val="-1546"/>
                <a:lumOff val="-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Tableau Server</a:t>
          </a:r>
        </a:p>
      </dsp:txBody>
      <dsp:txXfrm>
        <a:off x="505999" y="907218"/>
        <a:ext cx="3578786" cy="479482"/>
      </dsp:txXfrm>
    </dsp:sp>
    <dsp:sp modelId="{C29CA8BC-9D2E-4BA7-AF9B-634F968A2C3D}">
      <dsp:nvSpPr>
        <dsp:cNvPr id="0" name=""/>
        <dsp:cNvSpPr/>
      </dsp:nvSpPr>
      <dsp:spPr>
        <a:xfrm>
          <a:off x="0" y="1963439"/>
          <a:ext cx="644192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7125021"/>
              <a:satOff val="-3091"/>
              <a:lumOff val="-431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AAD9C5D-A873-4EF1-99B0-7307224DA468}">
      <dsp:nvSpPr>
        <dsp:cNvPr id="0" name=""/>
        <dsp:cNvSpPr/>
      </dsp:nvSpPr>
      <dsp:spPr>
        <a:xfrm>
          <a:off x="480060" y="1697760"/>
          <a:ext cx="3641552" cy="531360"/>
        </a:xfrm>
        <a:prstGeom prst="roundRect">
          <a:avLst/>
        </a:prstGeom>
        <a:gradFill rotWithShape="0">
          <a:gsLst>
            <a:gs pos="0">
              <a:schemeClr val="accent5">
                <a:hueOff val="7125021"/>
                <a:satOff val="-3091"/>
                <a:lumOff val="-431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7125021"/>
                <a:satOff val="-3091"/>
                <a:lumOff val="-431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7125021"/>
                <a:satOff val="-3091"/>
                <a:lumOff val="-431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Tableau Online</a:t>
          </a:r>
        </a:p>
      </dsp:txBody>
      <dsp:txXfrm>
        <a:off x="505999" y="1723699"/>
        <a:ext cx="3589674" cy="479482"/>
      </dsp:txXfrm>
    </dsp:sp>
    <dsp:sp modelId="{751BC5E9-B5A1-4C6F-A05A-EF2228FFB6B8}">
      <dsp:nvSpPr>
        <dsp:cNvPr id="0" name=""/>
        <dsp:cNvSpPr/>
      </dsp:nvSpPr>
      <dsp:spPr>
        <a:xfrm>
          <a:off x="0" y="2779920"/>
          <a:ext cx="6424258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10687531"/>
              <a:satOff val="-4637"/>
              <a:lumOff val="-64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2FBE42-9897-4151-9D64-EFD96CA2A699}">
      <dsp:nvSpPr>
        <dsp:cNvPr id="0" name=""/>
        <dsp:cNvSpPr/>
      </dsp:nvSpPr>
      <dsp:spPr>
        <a:xfrm>
          <a:off x="480060" y="2514240"/>
          <a:ext cx="3602571" cy="531360"/>
        </a:xfrm>
        <a:prstGeom prst="roundRect">
          <a:avLst/>
        </a:prstGeom>
        <a:gradFill rotWithShape="0">
          <a:gsLst>
            <a:gs pos="0">
              <a:schemeClr val="accent5">
                <a:hueOff val="10687531"/>
                <a:satOff val="-4637"/>
                <a:lumOff val="-64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0687531"/>
                <a:satOff val="-4637"/>
                <a:lumOff val="-64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0687531"/>
                <a:satOff val="-4637"/>
                <a:lumOff val="-64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Tableau Reader</a:t>
          </a:r>
        </a:p>
      </dsp:txBody>
      <dsp:txXfrm>
        <a:off x="505999" y="2540179"/>
        <a:ext cx="3550693" cy="479482"/>
      </dsp:txXfrm>
    </dsp:sp>
    <dsp:sp modelId="{76162935-4D34-4D5A-BFAC-50477F742D5B}">
      <dsp:nvSpPr>
        <dsp:cNvPr id="0" name=""/>
        <dsp:cNvSpPr/>
      </dsp:nvSpPr>
      <dsp:spPr>
        <a:xfrm>
          <a:off x="0" y="3596400"/>
          <a:ext cx="6420418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14250041"/>
              <a:satOff val="-6182"/>
              <a:lumOff val="-862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6137E27-CF94-4FAF-98A4-52D7CD8D67EB}">
      <dsp:nvSpPr>
        <dsp:cNvPr id="0" name=""/>
        <dsp:cNvSpPr/>
      </dsp:nvSpPr>
      <dsp:spPr>
        <a:xfrm>
          <a:off x="480060" y="3330720"/>
          <a:ext cx="3625960" cy="531360"/>
        </a:xfrm>
        <a:prstGeom prst="roundRect">
          <a:avLst/>
        </a:prstGeom>
        <a:gradFill rotWithShape="0">
          <a:gsLst>
            <a:gs pos="0">
              <a:schemeClr val="accent5">
                <a:hueOff val="14250041"/>
                <a:satOff val="-6182"/>
                <a:lumOff val="-86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4250041"/>
                <a:satOff val="-6182"/>
                <a:lumOff val="-86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4250041"/>
                <a:satOff val="-6182"/>
                <a:lumOff val="-86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Tableau Public</a:t>
          </a:r>
        </a:p>
      </dsp:txBody>
      <dsp:txXfrm>
        <a:off x="505999" y="3356659"/>
        <a:ext cx="357408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10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intellipaat.com/blog/wp-content/uploads/2014/06/Tableau-Online.png" TargetMode="External"/><Relationship Id="rId2" Type="http://schemas.openxmlformats.org/officeDocument/2006/relationships/hyperlink" Target="https://cdn.intellipaat.com/blog/wp-content/uploads/2014/06/Tableau-Server.p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spc.noaa.gov/wcm/#data" TargetMode="External"/><Relationship Id="rId5" Type="http://schemas.openxmlformats.org/officeDocument/2006/relationships/hyperlink" Target="http://www.crh.noaa.gov/Image/dvn/downloads/quickfacts_Tornadoes.pdf" TargetMode="External"/><Relationship Id="rId4" Type="http://schemas.openxmlformats.org/officeDocument/2006/relationships/hyperlink" Target="https://www.tableau.com/support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9279" y="1404729"/>
            <a:ext cx="6725478" cy="13603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analysis</a:t>
            </a:r>
            <a:br>
              <a:rPr lang="en-US" dirty="0"/>
            </a:br>
            <a:r>
              <a:rPr lang="en-US" sz="5300" dirty="0"/>
              <a:t>with tableau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CE3C9-B5E2-4308-BC36-550F334B2B1E}"/>
              </a:ext>
            </a:extLst>
          </p:cNvPr>
          <p:cNvSpPr txBox="1"/>
          <p:nvPr/>
        </p:nvSpPr>
        <p:spPr>
          <a:xfrm>
            <a:off x="795131" y="4770782"/>
            <a:ext cx="10813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Submitted By: 	</a:t>
            </a:r>
            <a:r>
              <a:rPr lang="en-US" sz="2000" dirty="0" err="1">
                <a:solidFill>
                  <a:schemeClr val="tx2">
                    <a:lumMod val="85000"/>
                    <a:lumOff val="15000"/>
                  </a:schemeClr>
                </a:solidFill>
              </a:rPr>
              <a:t>Riyaben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 Patel(104885725)</a:t>
            </a:r>
          </a:p>
          <a:p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		</a:t>
            </a:r>
            <a:r>
              <a:rPr lang="en-US" sz="2000" dirty="0" err="1">
                <a:solidFill>
                  <a:schemeClr val="tx2">
                    <a:lumMod val="85000"/>
                    <a:lumOff val="15000"/>
                  </a:schemeClr>
                </a:solidFill>
              </a:rPr>
              <a:t>Nirali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 Pandya(104864205)</a:t>
            </a:r>
          </a:p>
          <a:p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		Shrey Gupta(104915774)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Tornadoes by month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B51E52-92A9-45CC-892D-091080E78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38901"/>
            <a:ext cx="5947506" cy="3440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E70EE9-895E-43F5-99D5-754004122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32858"/>
            <a:ext cx="6096000" cy="3440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93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Tornado statistics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74DC5D-DB1C-4862-B100-4FD5A5A95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9399104" cy="4117975"/>
          </a:xfrm>
        </p:spPr>
        <p:txBody>
          <a:bodyPr/>
          <a:lstStyle/>
          <a:p>
            <a:pPr algn="just"/>
            <a:r>
              <a:rPr lang="en-US" dirty="0"/>
              <a:t>The average tornado moves from southwest to northeast, but tornadoes have been known to move in every direction</a:t>
            </a:r>
          </a:p>
          <a:p>
            <a:pPr algn="just"/>
            <a:r>
              <a:rPr lang="en-US" dirty="0"/>
              <a:t>Tornadoes can occur at any time of the year, with a peak in the U.S. from March to July</a:t>
            </a:r>
          </a:p>
          <a:p>
            <a:pPr algn="just"/>
            <a:r>
              <a:rPr lang="en-US" dirty="0"/>
              <a:t>Tornadoes cluster in central US</a:t>
            </a:r>
          </a:p>
          <a:p>
            <a:pPr algn="just"/>
            <a:r>
              <a:rPr lang="en-US" dirty="0"/>
              <a:t>Texas ranks No. 1 in most frequent tornadoes</a:t>
            </a:r>
          </a:p>
          <a:p>
            <a:pPr algn="just"/>
            <a:r>
              <a:rPr lang="en-US" dirty="0"/>
              <a:t>Alabama ranks No. 1 in most violent tornadoes</a:t>
            </a:r>
          </a:p>
        </p:txBody>
      </p:sp>
    </p:spTree>
    <p:extLst>
      <p:ext uri="{BB962C8B-B14F-4D97-AF65-F5344CB8AC3E}">
        <p14:creationId xmlns:p14="http://schemas.microsoft.com/office/powerpoint/2010/main" val="394111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74DC5D-DB1C-4862-B100-4FD5A5A95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2734407"/>
            <a:ext cx="9399104" cy="1397977"/>
          </a:xfrm>
        </p:spPr>
        <p:txBody>
          <a:bodyPr>
            <a:normAutofit lnSpcReduction="10000"/>
          </a:bodyPr>
          <a:lstStyle/>
          <a:p>
            <a:pPr marL="45720" indent="0" algn="ctr">
              <a:buNone/>
            </a:pPr>
            <a:r>
              <a:rPr lang="en-US" sz="96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8869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74DC5D-DB1C-4862-B100-4FD5A5A95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9399104" cy="411797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https://cdn.intellipaat.com/blog/wp-content/uploads/2014/06/Tableau-Server.png</a:t>
            </a:r>
            <a:endParaRPr lang="en-US" dirty="0"/>
          </a:p>
          <a:p>
            <a:r>
              <a:rPr lang="en-US" dirty="0">
                <a:hlinkClick r:id="rId3"/>
              </a:rPr>
              <a:t>https://cdn.intellipaat.com/blog/wp-content/uploads/2014/06/Tableau-Online.png</a:t>
            </a:r>
            <a:endParaRPr lang="en-US" dirty="0"/>
          </a:p>
          <a:p>
            <a:r>
              <a:rPr lang="en-US" dirty="0">
                <a:hlinkClick r:id="rId4"/>
              </a:rPr>
              <a:t>https://www.tableau.com/support</a:t>
            </a:r>
            <a:endParaRPr lang="en-US" dirty="0"/>
          </a:p>
          <a:p>
            <a:r>
              <a:rPr lang="en-US" dirty="0">
                <a:hlinkClick r:id="rId5"/>
              </a:rPr>
              <a:t>http://www.crh.noaa.gov/Image/dvn/downloads/quickfacts_Tornadoes.pdf</a:t>
            </a:r>
            <a:endParaRPr lang="en-US" dirty="0"/>
          </a:p>
          <a:p>
            <a:r>
              <a:rPr lang="en-US" dirty="0">
                <a:hlinkClick r:id="rId6"/>
              </a:rPr>
              <a:t>http://www.spc.noaa.gov/wcm/#data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24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74DC5D-DB1C-4862-B100-4FD5A5A95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2509437"/>
            <a:ext cx="9399104" cy="1362848"/>
          </a:xfrm>
        </p:spPr>
        <p:txBody>
          <a:bodyPr>
            <a:noAutofit/>
          </a:bodyPr>
          <a:lstStyle/>
          <a:p>
            <a:pPr marL="45720" indent="0" algn="ctr" fontAlgn="base">
              <a:buNone/>
            </a:pPr>
            <a:r>
              <a:rPr lang="en-US" sz="96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4022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r>
              <a:rPr lang="en-US" dirty="0"/>
              <a:t>Tableau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3220278"/>
          </a:xfrm>
        </p:spPr>
        <p:txBody>
          <a:bodyPr/>
          <a:lstStyle/>
          <a:p>
            <a:pPr marL="45720" indent="0" algn="just">
              <a:buNone/>
            </a:pPr>
            <a:r>
              <a:rPr lang="en-US" dirty="0"/>
              <a:t>Tableau is an industry leading business intelligence-BI tool which is better compare to all because of its data visualization, dashboarding and data discovery features. Tableau is primarily used for:</a:t>
            </a:r>
          </a:p>
          <a:p>
            <a:pPr algn="just"/>
            <a:r>
              <a:rPr lang="en-US" dirty="0"/>
              <a:t>Creating dashboard, reports</a:t>
            </a:r>
          </a:p>
          <a:p>
            <a:pPr algn="just"/>
            <a:r>
              <a:rPr lang="en-US" dirty="0"/>
              <a:t>Data discovery and Visualization</a:t>
            </a:r>
          </a:p>
          <a:p>
            <a:pPr algn="just"/>
            <a:r>
              <a:rPr lang="en-US" dirty="0"/>
              <a:t>Self-Service BI</a:t>
            </a:r>
          </a:p>
          <a:p>
            <a:pPr algn="just"/>
            <a:r>
              <a:rPr lang="en-US" dirty="0"/>
              <a:t>Simple statistical analytics like trends and forecasting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0EF6-43F1-4F5C-A81A-BA0DE589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tableau?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1D36C-00CC-425F-BEDC-60938E6E7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Beautiful visualization</a:t>
            </a:r>
          </a:p>
          <a:p>
            <a:r>
              <a:rPr lang="en-US" dirty="0"/>
              <a:t>Powerful computation</a:t>
            </a:r>
          </a:p>
          <a:p>
            <a:r>
              <a:rPr lang="en-US" dirty="0"/>
              <a:t>Enhanced user-experience</a:t>
            </a:r>
          </a:p>
          <a:p>
            <a:r>
              <a:rPr lang="en-US" dirty="0"/>
              <a:t>Use of other scripting languages</a:t>
            </a:r>
          </a:p>
          <a:p>
            <a:r>
              <a:rPr lang="en-US" dirty="0"/>
              <a:t>Quick insights</a:t>
            </a:r>
          </a:p>
          <a:p>
            <a:r>
              <a:rPr lang="en-US" dirty="0"/>
              <a:t>Proved to have satisfied customers</a:t>
            </a:r>
          </a:p>
        </p:txBody>
      </p:sp>
    </p:spTree>
    <p:extLst>
      <p:ext uri="{BB962C8B-B14F-4D97-AF65-F5344CB8AC3E}">
        <p14:creationId xmlns:p14="http://schemas.microsoft.com/office/powerpoint/2010/main" val="389879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0EF6-43F1-4F5C-A81A-BA0DE589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1D36C-00CC-425F-BEDC-60938E6E7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Tableau’s new in-memory data engine technology</a:t>
            </a:r>
          </a:p>
          <a:p>
            <a:r>
              <a:rPr lang="en-US" dirty="0"/>
              <a:t>Designed for fast data ingest and analytical query processing on large or complex data sets</a:t>
            </a:r>
          </a:p>
          <a:p>
            <a:r>
              <a:rPr lang="en-US" dirty="0"/>
              <a:t>.hyper replaces .</a:t>
            </a:r>
            <a:r>
              <a:rPr lang="en-US" dirty="0" err="1"/>
              <a:t>tde</a:t>
            </a:r>
            <a:r>
              <a:rPr lang="en-US" dirty="0"/>
              <a:t>(tableau data extract) format</a:t>
            </a:r>
          </a:p>
          <a:p>
            <a:r>
              <a:rPr lang="en-US" dirty="0" err="1"/>
              <a:t>Upto</a:t>
            </a:r>
            <a:r>
              <a:rPr lang="en-US" dirty="0"/>
              <a:t> 3x faster extract creation and 5x increase in query performance</a:t>
            </a:r>
          </a:p>
          <a:p>
            <a:r>
              <a:rPr lang="en-US" dirty="0"/>
              <a:t>Hyper is a compiling query  engine and is CPU optimized</a:t>
            </a:r>
          </a:p>
          <a:p>
            <a:r>
              <a:rPr lang="en-US" dirty="0"/>
              <a:t>Upgrading to Hyper  is seamless, no data migration is needed</a:t>
            </a:r>
          </a:p>
        </p:txBody>
      </p:sp>
    </p:spTree>
    <p:extLst>
      <p:ext uri="{BB962C8B-B14F-4D97-AF65-F5344CB8AC3E}">
        <p14:creationId xmlns:p14="http://schemas.microsoft.com/office/powerpoint/2010/main" val="286679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0EF6-43F1-4F5C-A81A-BA0DE589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of Tableau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2A37DBC-E47E-48F7-ADE8-2A5387823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8545752"/>
              </p:ext>
            </p:extLst>
          </p:nvPr>
        </p:nvGraphicFramePr>
        <p:xfrm>
          <a:off x="1295400" y="1828800"/>
          <a:ext cx="9601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884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on tornadoes in USA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CC614D-68CD-4B53-B15F-0C0B92A6C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10406270" cy="4117975"/>
          </a:xfrm>
        </p:spPr>
        <p:txBody>
          <a:bodyPr/>
          <a:lstStyle/>
          <a:p>
            <a:pPr algn="just"/>
            <a:r>
              <a:rPr lang="en-US" dirty="0"/>
              <a:t>Attained tornadoes data source from NOAA Storm Prediction Center</a:t>
            </a:r>
          </a:p>
          <a:p>
            <a:pPr algn="just"/>
            <a:r>
              <a:rPr lang="en-US" dirty="0"/>
              <a:t>Data source contains data since 1950 to 2017</a:t>
            </a:r>
          </a:p>
          <a:p>
            <a:pPr algn="just"/>
            <a:r>
              <a:rPr lang="en-US" dirty="0"/>
              <a:t>Data source contains data about tornadoes that were recorded in various states of USA with date, time, magnitude, loss incurred, geolocations, length and width.</a:t>
            </a:r>
          </a:p>
          <a:p>
            <a:pPr marL="45720" indent="0" algn="just">
              <a:buNone/>
            </a:pP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Tornadoes 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CC614D-68CD-4B53-B15F-0C0B92A6C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809995"/>
            <a:ext cx="10406270" cy="4117975"/>
          </a:xfrm>
        </p:spPr>
        <p:txBody>
          <a:bodyPr/>
          <a:lstStyle/>
          <a:p>
            <a:pPr marL="45720" indent="0" algn="just">
              <a:buNone/>
            </a:pPr>
            <a:r>
              <a:rPr lang="en-US" dirty="0"/>
              <a:t>Tornadoes are classified by their damage according to the Enhanced Fujita (EF) scale.</a:t>
            </a:r>
          </a:p>
          <a:p>
            <a:pPr algn="just"/>
            <a:r>
              <a:rPr lang="en-US" dirty="0"/>
              <a:t>Weak Tornadoes</a:t>
            </a:r>
          </a:p>
          <a:p>
            <a:pPr marL="365760" lvl="1" indent="0" algn="just">
              <a:buNone/>
            </a:pPr>
            <a:r>
              <a:rPr lang="en-US" b="1" dirty="0"/>
              <a:t>EF0</a:t>
            </a:r>
            <a:r>
              <a:rPr lang="en-US" dirty="0"/>
              <a:t>: 65-85 mph – light damage </a:t>
            </a:r>
          </a:p>
          <a:p>
            <a:pPr marL="365760" lvl="1" indent="0" algn="just">
              <a:buNone/>
            </a:pPr>
            <a:r>
              <a:rPr lang="en-US" b="1" dirty="0"/>
              <a:t>EF1</a:t>
            </a:r>
            <a:r>
              <a:rPr lang="en-US" dirty="0"/>
              <a:t>: 86-110 mph – moderate damage</a:t>
            </a:r>
          </a:p>
          <a:p>
            <a:pPr algn="just"/>
            <a:r>
              <a:rPr lang="en-US" dirty="0"/>
              <a:t>Strong Tornadoes</a:t>
            </a:r>
          </a:p>
          <a:p>
            <a:pPr marL="365760" lvl="1" indent="0" algn="just">
              <a:buNone/>
            </a:pPr>
            <a:r>
              <a:rPr lang="en-US" b="1" dirty="0"/>
              <a:t>EF2</a:t>
            </a:r>
            <a:r>
              <a:rPr lang="en-US" dirty="0"/>
              <a:t>: 111-135 mph - considerable damage </a:t>
            </a:r>
          </a:p>
          <a:p>
            <a:pPr marL="365760" lvl="1" indent="0" algn="just">
              <a:buNone/>
            </a:pPr>
            <a:r>
              <a:rPr lang="en-US" b="1" dirty="0"/>
              <a:t>EF3</a:t>
            </a:r>
            <a:r>
              <a:rPr lang="en-US" dirty="0"/>
              <a:t>: 136-165 mph – severe damage</a:t>
            </a:r>
          </a:p>
          <a:p>
            <a:pPr algn="just"/>
            <a:r>
              <a:rPr lang="en-US" dirty="0"/>
              <a:t>Violent Tornadoes</a:t>
            </a:r>
          </a:p>
          <a:p>
            <a:pPr marL="365760" lvl="1" indent="0" algn="just">
              <a:buNone/>
            </a:pPr>
            <a:r>
              <a:rPr lang="en-US" b="1" dirty="0"/>
              <a:t>EF4</a:t>
            </a:r>
            <a:r>
              <a:rPr lang="en-US" dirty="0"/>
              <a:t>: 166-200 mph – devastating damage </a:t>
            </a:r>
          </a:p>
          <a:p>
            <a:pPr marL="365760" lvl="1" indent="0" algn="just">
              <a:buNone/>
            </a:pPr>
            <a:r>
              <a:rPr lang="en-US" b="1" dirty="0"/>
              <a:t>EF5</a:t>
            </a:r>
            <a:r>
              <a:rPr lang="en-US" dirty="0"/>
              <a:t>: 201+ mph – incredible damage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2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Tornadoes and loss by ef scale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4DF75-4C33-4388-8359-C71D83C6B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2440177"/>
            <a:ext cx="5867606" cy="3249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A19F23-03C8-4AB9-8686-C4A430F63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570" y="2422593"/>
            <a:ext cx="5867607" cy="3249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05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593" y="742121"/>
            <a:ext cx="9601200" cy="768626"/>
          </a:xfrm>
        </p:spPr>
        <p:txBody>
          <a:bodyPr/>
          <a:lstStyle/>
          <a:p>
            <a:pPr algn="ctr"/>
            <a:r>
              <a:rPr lang="en-US" dirty="0"/>
              <a:t>Tornadoes and Fatalities by state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0563C-D963-419B-AD99-977BFF17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1" y="2059387"/>
            <a:ext cx="5955322" cy="36547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6D02BE-E054-4DCC-B968-FD2E11AA5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2043486"/>
            <a:ext cx="6019798" cy="3670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3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653</TotalTime>
  <Words>441</Words>
  <Application>Microsoft Office PowerPoint</Application>
  <PresentationFormat>Widescreen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Cambria</vt:lpstr>
      <vt:lpstr>Red Line Business 16x9</vt:lpstr>
      <vt:lpstr>Data analysis with tableau</vt:lpstr>
      <vt:lpstr>Tableau</vt:lpstr>
      <vt:lpstr>Why tableau?</vt:lpstr>
      <vt:lpstr>Hyper</vt:lpstr>
      <vt:lpstr>Environment of Tableau</vt:lpstr>
      <vt:lpstr>Data analysis on tornadoes in USA</vt:lpstr>
      <vt:lpstr>Tornadoes classification</vt:lpstr>
      <vt:lpstr>Tornadoes and loss by ef scale</vt:lpstr>
      <vt:lpstr>Tornadoes and Fatalities by state</vt:lpstr>
      <vt:lpstr>Tornadoes by month</vt:lpstr>
      <vt:lpstr>Tornado statistics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</dc:title>
  <dc:creator>shrey gupta</dc:creator>
  <cp:lastModifiedBy>shrey gupta</cp:lastModifiedBy>
  <cp:revision>50</cp:revision>
  <dcterms:created xsi:type="dcterms:W3CDTF">2018-06-01T15:22:54Z</dcterms:created>
  <dcterms:modified xsi:type="dcterms:W3CDTF">2018-06-05T21:59:04Z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